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3" r:id="rId7"/>
    <p:sldId id="264" r:id="rId8"/>
    <p:sldId id="266"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20" autoAdjust="0"/>
  </p:normalViewPr>
  <p:slideViewPr>
    <p:cSldViewPr snapToGrid="0">
      <p:cViewPr varScale="1">
        <p:scale>
          <a:sx n="72" d="100"/>
          <a:sy n="72" d="100"/>
        </p:scale>
        <p:origin x="79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A3204-1513-9EC6-3A3F-FB69484059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0DC8BD2-20A9-737C-F66B-4C0BCBADF4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4BC7E68-5851-509A-E372-896A2967BD8F}"/>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5" name="Footer Placeholder 4">
            <a:extLst>
              <a:ext uri="{FF2B5EF4-FFF2-40B4-BE49-F238E27FC236}">
                <a16:creationId xmlns:a16="http://schemas.microsoft.com/office/drawing/2014/main" id="{0EFD53B0-EDE5-242B-4D24-FE4AD6B331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B00E3-3776-AD88-F45D-FA83F8DB7309}"/>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3214751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0DD3A-AC3E-0A1D-CF1C-AA3272FF3B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04A20FA-C9CF-57E5-0C77-EF2ADF552A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27FF0A-CF04-A7A7-01DA-EBB1DA01CA12}"/>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5" name="Footer Placeholder 4">
            <a:extLst>
              <a:ext uri="{FF2B5EF4-FFF2-40B4-BE49-F238E27FC236}">
                <a16:creationId xmlns:a16="http://schemas.microsoft.com/office/drawing/2014/main" id="{DC0E7E98-3A3E-92A7-46DA-A0AAA82D37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D936A1-53A6-9CDD-9B86-291A5C0B35F7}"/>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39114401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56A61AE-3869-E775-1BAB-3B9482BEA43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07C43F4-9B05-9DC0-92DE-93F78A73A2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545380-C94D-09DD-3E55-DC16A62FFFD7}"/>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5" name="Footer Placeholder 4">
            <a:extLst>
              <a:ext uri="{FF2B5EF4-FFF2-40B4-BE49-F238E27FC236}">
                <a16:creationId xmlns:a16="http://schemas.microsoft.com/office/drawing/2014/main" id="{15F2D51B-1DDC-E763-6EEF-5DBA4CD444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44B22D-B6EA-B608-EA6C-7CA6A830653D}"/>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2444641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AB75F-E945-6F1F-4DA6-D0D5928D1F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B6652D-A40C-4AA1-DA9F-8E72344D3B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502718-EF71-3E3E-6DF4-5AF3AFF1A2E2}"/>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5" name="Footer Placeholder 4">
            <a:extLst>
              <a:ext uri="{FF2B5EF4-FFF2-40B4-BE49-F238E27FC236}">
                <a16:creationId xmlns:a16="http://schemas.microsoft.com/office/drawing/2014/main" id="{130BD564-FEC7-25A6-3BFE-DB1E99D221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DD6282-17FA-2F62-FFBD-352F55637DFC}"/>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675029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9E8B2-4612-C5FF-DAD9-B3FFCB999EF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51B7F5-588F-5F97-DEE4-A8D2D987F6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12CFE7-7AC4-D048-E19E-42904F90E0DD}"/>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5" name="Footer Placeholder 4">
            <a:extLst>
              <a:ext uri="{FF2B5EF4-FFF2-40B4-BE49-F238E27FC236}">
                <a16:creationId xmlns:a16="http://schemas.microsoft.com/office/drawing/2014/main" id="{0D3925B8-8F25-BF90-9714-F12C463D9A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C00C6E-0DBA-03D0-5A56-F5AC2E5C5093}"/>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2256826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596F5-22D0-E22D-CA0A-97B5D2B7A3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A16724-3FC5-8990-0A06-15F728ABDE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A919E4-298F-CECD-6AFC-54CF8EF72A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F77948-0469-C1BC-4AA7-6E6CE82E49F7}"/>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6" name="Footer Placeholder 5">
            <a:extLst>
              <a:ext uri="{FF2B5EF4-FFF2-40B4-BE49-F238E27FC236}">
                <a16:creationId xmlns:a16="http://schemas.microsoft.com/office/drawing/2014/main" id="{AD1A947E-2A7E-931E-C3E7-C7AA9E4130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453293-0E87-8967-87EE-BB4EC09933C4}"/>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340334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FDC55-DC20-E97B-DB63-FF7BBB403C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244A5C-9F0B-5450-5B7D-E72B2913B6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CE3E979-ADE2-FEB7-CFBE-363EB2E46D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18AA34-057E-58C4-B7AB-8BC4933DD5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3816A9-64BF-C87F-CCFA-7F2CA726F5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60BAD4-40CF-628C-AA31-54271A926348}"/>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8" name="Footer Placeholder 7">
            <a:extLst>
              <a:ext uri="{FF2B5EF4-FFF2-40B4-BE49-F238E27FC236}">
                <a16:creationId xmlns:a16="http://schemas.microsoft.com/office/drawing/2014/main" id="{E363F347-09F9-AB62-5ABF-B53B781F167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A2BACF-D2DB-53D1-5BE1-A728013752FE}"/>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2041878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A1910-5FA0-0CC4-7414-62D04667A1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D42FA16-E19A-943A-F3C7-72E0AA8F500A}"/>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4" name="Footer Placeholder 3">
            <a:extLst>
              <a:ext uri="{FF2B5EF4-FFF2-40B4-BE49-F238E27FC236}">
                <a16:creationId xmlns:a16="http://schemas.microsoft.com/office/drawing/2014/main" id="{C8BAEAA5-F801-F772-8E2E-19FE8F85B1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E122384-B94F-20A2-1081-8E95B849630D}"/>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9081356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E69E65-B0D0-E669-6288-2032D6C8B0BA}"/>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3" name="Footer Placeholder 2">
            <a:extLst>
              <a:ext uri="{FF2B5EF4-FFF2-40B4-BE49-F238E27FC236}">
                <a16:creationId xmlns:a16="http://schemas.microsoft.com/office/drawing/2014/main" id="{1FEB5FF9-00EB-1DA4-B96A-000E3AB7F1F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EB1C3C-11DC-3782-2C69-9919AF78EC0F}"/>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2512431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B33CCA-49F2-8DE9-EE65-A7AF5131F8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1741B9-A875-7896-09D6-72CA5C9F0B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9F53035-9E25-9418-43A6-2B05F9C718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FCFCFE-5E68-A33C-14ED-C5B0F8F1F4AD}"/>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6" name="Footer Placeholder 5">
            <a:extLst>
              <a:ext uri="{FF2B5EF4-FFF2-40B4-BE49-F238E27FC236}">
                <a16:creationId xmlns:a16="http://schemas.microsoft.com/office/drawing/2014/main" id="{CB02D59A-84F0-8D4C-E3F4-E481344D37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625ED4-F8F5-EC45-4B40-505A268A5A9C}"/>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2266045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8ECFC-A936-1DA3-08D4-7EECBE7C35A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C00750-1FB9-E903-3A9D-AA0BF3E027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57F4EA8-71CE-0824-51B7-C8C2B5C728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38D54B-1A21-B9C5-AA78-85BCE6AACCB5}"/>
              </a:ext>
            </a:extLst>
          </p:cNvPr>
          <p:cNvSpPr>
            <a:spLocks noGrp="1"/>
          </p:cNvSpPr>
          <p:nvPr>
            <p:ph type="dt" sz="half" idx="10"/>
          </p:nvPr>
        </p:nvSpPr>
        <p:spPr/>
        <p:txBody>
          <a:bodyPr/>
          <a:lstStyle/>
          <a:p>
            <a:fld id="{3FBFAB8F-4CC6-4143-8538-FA2282C3F276}" type="datetimeFigureOut">
              <a:rPr lang="en-US" smtClean="0"/>
              <a:t>10/17/2022</a:t>
            </a:fld>
            <a:endParaRPr lang="en-US"/>
          </a:p>
        </p:txBody>
      </p:sp>
      <p:sp>
        <p:nvSpPr>
          <p:cNvPr id="6" name="Footer Placeholder 5">
            <a:extLst>
              <a:ext uri="{FF2B5EF4-FFF2-40B4-BE49-F238E27FC236}">
                <a16:creationId xmlns:a16="http://schemas.microsoft.com/office/drawing/2014/main" id="{1FC41DFA-13C6-5E70-3372-BE866C17A0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DBACBC-EC6F-8A3F-D418-4983FE4A0A1E}"/>
              </a:ext>
            </a:extLst>
          </p:cNvPr>
          <p:cNvSpPr>
            <a:spLocks noGrp="1"/>
          </p:cNvSpPr>
          <p:nvPr>
            <p:ph type="sldNum" sz="quarter" idx="12"/>
          </p:nvPr>
        </p:nvSpPr>
        <p:spPr/>
        <p:txBody>
          <a:bodyPr/>
          <a:lstStyle/>
          <a:p>
            <a:fld id="{94D7833A-A545-4104-A583-5457E2A3C15B}" type="slidenum">
              <a:rPr lang="en-US" smtClean="0"/>
              <a:t>‹#›</a:t>
            </a:fld>
            <a:endParaRPr lang="en-US"/>
          </a:p>
        </p:txBody>
      </p:sp>
    </p:spTree>
    <p:extLst>
      <p:ext uri="{BB962C8B-B14F-4D97-AF65-F5344CB8AC3E}">
        <p14:creationId xmlns:p14="http://schemas.microsoft.com/office/powerpoint/2010/main" val="3168331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632A1B-106C-359F-23F3-1BA5E99F9F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358B368-2547-F169-DA29-4C64D96E0F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1DCE26-07F7-C620-263C-EAAF98F85E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BFAB8F-4CC6-4143-8538-FA2282C3F276}" type="datetimeFigureOut">
              <a:rPr lang="en-US" smtClean="0"/>
              <a:t>10/17/2022</a:t>
            </a:fld>
            <a:endParaRPr lang="en-US"/>
          </a:p>
        </p:txBody>
      </p:sp>
      <p:sp>
        <p:nvSpPr>
          <p:cNvPr id="5" name="Footer Placeholder 4">
            <a:extLst>
              <a:ext uri="{FF2B5EF4-FFF2-40B4-BE49-F238E27FC236}">
                <a16:creationId xmlns:a16="http://schemas.microsoft.com/office/drawing/2014/main" id="{9377E617-4EE2-0998-5E87-8FFFC77858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96C1E4A-8E27-6794-73E1-D499D4C6B1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D7833A-A545-4104-A583-5457E2A3C15B}" type="slidenum">
              <a:rPr lang="en-US" smtClean="0"/>
              <a:t>‹#›</a:t>
            </a:fld>
            <a:endParaRPr lang="en-US"/>
          </a:p>
        </p:txBody>
      </p:sp>
    </p:spTree>
    <p:extLst>
      <p:ext uri="{BB962C8B-B14F-4D97-AF65-F5344CB8AC3E}">
        <p14:creationId xmlns:p14="http://schemas.microsoft.com/office/powerpoint/2010/main" val="354680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openweathermap.org/api/air-pollution" TargetMode="External"/><Relationship Id="rId2" Type="http://schemas.openxmlformats.org/officeDocument/2006/relationships/hyperlink" Target="https://data.cdc.gov/NCHS/Monthly-Provisional-Counts-of-Deaths-by-Select-Cau/9dzk-mvmi/data" TargetMode="External"/><Relationship Id="rId1" Type="http://schemas.openxmlformats.org/officeDocument/2006/relationships/slideLayout" Target="../slideLayouts/slideLayout7.xml"/><Relationship Id="rId4" Type="http://schemas.openxmlformats.org/officeDocument/2006/relationships/hyperlink" Target="https://www.epa.gov/clean-air-act-overview/air-pollution-current-and-future-challeng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3000" b="-8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C64A7-12E3-7D7D-9CF3-093BCE2782F4}"/>
              </a:ext>
            </a:extLst>
          </p:cNvPr>
          <p:cNvSpPr>
            <a:spLocks noGrp="1"/>
          </p:cNvSpPr>
          <p:nvPr>
            <p:ph type="ctrTitle"/>
          </p:nvPr>
        </p:nvSpPr>
        <p:spPr>
          <a:xfrm>
            <a:off x="1524000" y="0"/>
            <a:ext cx="9144000" cy="2387600"/>
          </a:xfrm>
        </p:spPr>
        <p:txBody>
          <a:bodyPr/>
          <a:lstStyle/>
          <a:p>
            <a:r>
              <a:rPr lang="en-US" b="1" dirty="0">
                <a:solidFill>
                  <a:schemeClr val="bg1"/>
                </a:solidFill>
              </a:rPr>
              <a:t>Air Pollution and Respiratory Diseases</a:t>
            </a:r>
          </a:p>
        </p:txBody>
      </p:sp>
      <p:sp>
        <p:nvSpPr>
          <p:cNvPr id="3" name="TextBox 2">
            <a:extLst>
              <a:ext uri="{FF2B5EF4-FFF2-40B4-BE49-F238E27FC236}">
                <a16:creationId xmlns:a16="http://schemas.microsoft.com/office/drawing/2014/main" id="{D92335C7-E99F-8D00-06C9-C8E541C79E90}"/>
              </a:ext>
            </a:extLst>
          </p:cNvPr>
          <p:cNvSpPr txBox="1"/>
          <p:nvPr/>
        </p:nvSpPr>
        <p:spPr>
          <a:xfrm>
            <a:off x="1778466" y="2944536"/>
            <a:ext cx="9504727" cy="369332"/>
          </a:xfrm>
          <a:prstGeom prst="rect">
            <a:avLst/>
          </a:prstGeom>
          <a:noFill/>
        </p:spPr>
        <p:txBody>
          <a:bodyPr wrap="square" rtlCol="0">
            <a:spAutoFit/>
          </a:bodyPr>
          <a:lstStyle/>
          <a:p>
            <a:r>
              <a:rPr lang="en-US" dirty="0">
                <a:solidFill>
                  <a:schemeClr val="bg1"/>
                </a:solidFill>
              </a:rPr>
              <a:t>GROUP MEMBERS: Jessica E, Ariana G, Loraine G, Paul S,  Deborah D</a:t>
            </a:r>
          </a:p>
        </p:txBody>
      </p:sp>
    </p:spTree>
    <p:extLst>
      <p:ext uri="{BB962C8B-B14F-4D97-AF65-F5344CB8AC3E}">
        <p14:creationId xmlns:p14="http://schemas.microsoft.com/office/powerpoint/2010/main" val="251404250"/>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699468-C82A-0A24-EDDC-2C9FB07262FF}"/>
              </a:ext>
            </a:extLst>
          </p:cNvPr>
          <p:cNvSpPr txBox="1"/>
          <p:nvPr/>
        </p:nvSpPr>
        <p:spPr>
          <a:xfrm>
            <a:off x="484214" y="1093813"/>
            <a:ext cx="3505494" cy="3785419"/>
          </a:xfrm>
          <a:prstGeom prst="rect">
            <a:avLst/>
          </a:prstGeom>
        </p:spPr>
        <p:txBody>
          <a:bodyPr vert="horz" lIns="91440" tIns="45720" rIns="91440" bIns="45720" rtlCol="0">
            <a:normAutofit/>
          </a:bodyPr>
          <a:lstStyle/>
          <a:p>
            <a:pPr>
              <a:lnSpc>
                <a:spcPct val="90000"/>
              </a:lnSpc>
              <a:spcAft>
                <a:spcPts val="600"/>
              </a:spcAft>
            </a:pPr>
            <a:r>
              <a:rPr lang="en-US" sz="2000" b="1" dirty="0"/>
              <a:t>Home Page:</a:t>
            </a:r>
          </a:p>
          <a:p>
            <a:pPr marL="342900" indent="-342900">
              <a:lnSpc>
                <a:spcPct val="90000"/>
              </a:lnSpc>
              <a:spcAft>
                <a:spcPts val="600"/>
              </a:spcAft>
              <a:buFont typeface="Arial" panose="020B0604020202020204" pitchFamily="34" charset="0"/>
              <a:buChar char="•"/>
            </a:pPr>
            <a:r>
              <a:rPr lang="en-US" sz="2000" dirty="0"/>
              <a:t>Gives a list of respiratory illnesses and diseases that can be caused by air pollution. </a:t>
            </a:r>
          </a:p>
          <a:p>
            <a:pPr indent="-228600">
              <a:lnSpc>
                <a:spcPct val="90000"/>
              </a:lnSpc>
              <a:spcAft>
                <a:spcPts val="600"/>
              </a:spcAft>
              <a:buFont typeface="Arial" panose="020B0604020202020204" pitchFamily="34" charset="0"/>
              <a:buChar char="•"/>
            </a:pPr>
            <a:r>
              <a:rPr lang="en-US" sz="2000" dirty="0"/>
              <a:t>Navigation Bar showcases different charts of data.</a:t>
            </a:r>
          </a:p>
        </p:txBody>
      </p:sp>
      <p:sp>
        <p:nvSpPr>
          <p:cNvPr id="16" name="Rectangle 15">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64EBC9C-AB46-DCF9-049E-953EDA339D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3688" y="1635853"/>
            <a:ext cx="6584098" cy="3674378"/>
          </a:xfrm>
          <a:prstGeom prst="rect">
            <a:avLst/>
          </a:prstGeom>
        </p:spPr>
      </p:pic>
    </p:spTree>
    <p:extLst>
      <p:ext uri="{BB962C8B-B14F-4D97-AF65-F5344CB8AC3E}">
        <p14:creationId xmlns:p14="http://schemas.microsoft.com/office/powerpoint/2010/main" val="2664259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AF9B91-255F-A44E-1F0D-51EB20789024}"/>
              </a:ext>
            </a:extLst>
          </p:cNvPr>
          <p:cNvSpPr txBox="1"/>
          <p:nvPr/>
        </p:nvSpPr>
        <p:spPr>
          <a:xfrm>
            <a:off x="648930" y="2438400"/>
            <a:ext cx="4944151" cy="3785419"/>
          </a:xfrm>
          <a:prstGeom prst="rect">
            <a:avLst/>
          </a:prstGeom>
        </p:spPr>
        <p:txBody>
          <a:bodyPr vert="horz" lIns="91440" tIns="45720" rIns="91440" bIns="45720" rtlCol="0">
            <a:normAutofit fontScale="85000" lnSpcReduction="20000"/>
          </a:bodyPr>
          <a:lstStyle/>
          <a:p>
            <a:pPr>
              <a:lnSpc>
                <a:spcPct val="90000"/>
              </a:lnSpc>
              <a:spcAft>
                <a:spcPts val="600"/>
              </a:spcAft>
            </a:pPr>
            <a:r>
              <a:rPr lang="en-US" sz="2400" b="1" dirty="0"/>
              <a:t>AQI Dashboard:</a:t>
            </a:r>
          </a:p>
          <a:p>
            <a:pPr>
              <a:lnSpc>
                <a:spcPct val="90000"/>
              </a:lnSpc>
              <a:spcAft>
                <a:spcPts val="600"/>
              </a:spcAft>
            </a:pPr>
            <a:r>
              <a:rPr lang="en-US" sz="2400" b="1" dirty="0"/>
              <a:t>Question: How many Times a year does a state experience lower air quality?</a:t>
            </a:r>
          </a:p>
          <a:p>
            <a:pPr indent="-228600">
              <a:lnSpc>
                <a:spcPct val="90000"/>
              </a:lnSpc>
              <a:spcAft>
                <a:spcPts val="600"/>
              </a:spcAft>
              <a:buFont typeface="Arial" panose="020B0604020202020204" pitchFamily="34" charset="0"/>
              <a:buChar char="•"/>
            </a:pPr>
            <a:r>
              <a:rPr lang="en-US" sz="2400" dirty="0"/>
              <a:t>The AQI Dashboard Menu Option</a:t>
            </a:r>
            <a:br>
              <a:rPr lang="en-US" sz="2400" dirty="0"/>
            </a:br>
            <a:r>
              <a:rPr lang="en-US" sz="2400" dirty="0"/>
              <a:t>redirects to the Plotly interactive map that allows a user to select a year and state to discover how many hours in that year the air quality fell into the various AQI index categories.</a:t>
            </a:r>
          </a:p>
          <a:p>
            <a:pPr indent="-228600">
              <a:lnSpc>
                <a:spcPct val="90000"/>
              </a:lnSpc>
              <a:spcAft>
                <a:spcPts val="600"/>
              </a:spcAft>
              <a:buFont typeface="Arial" panose="020B0604020202020204" pitchFamily="34" charset="0"/>
              <a:buChar char="•"/>
            </a:pPr>
            <a:r>
              <a:rPr lang="en-US" sz="2400" dirty="0"/>
              <a:t>Example: 2022 Texas we poor AQI only for Moderate and Unhealthy for Sensitive Groups. The count of poor air quality. Only 81 occurrences for the year (these are hourly reporting occurrences). We would expect the death rates for respiratory issues to be low here.</a:t>
            </a:r>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03BCA71-B547-463E-94DC-FC0CAEEE44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77582" y="1778466"/>
            <a:ext cx="5130204" cy="2860646"/>
          </a:xfrm>
          <a:prstGeom prst="rect">
            <a:avLst/>
          </a:prstGeom>
        </p:spPr>
      </p:pic>
    </p:spTree>
    <p:extLst>
      <p:ext uri="{BB962C8B-B14F-4D97-AF65-F5344CB8AC3E}">
        <p14:creationId xmlns:p14="http://schemas.microsoft.com/office/powerpoint/2010/main" val="34532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EADE604-B5EC-537E-AD7C-DA30EBC2641D}"/>
              </a:ext>
            </a:extLst>
          </p:cNvPr>
          <p:cNvSpPr txBox="1"/>
          <p:nvPr/>
        </p:nvSpPr>
        <p:spPr>
          <a:xfrm>
            <a:off x="648930" y="2438400"/>
            <a:ext cx="4944151" cy="3785419"/>
          </a:xfrm>
          <a:prstGeom prst="rect">
            <a:avLst/>
          </a:prstGeom>
        </p:spPr>
        <p:txBody>
          <a:bodyPr vert="horz" lIns="91440" tIns="45720" rIns="91440" bIns="45720" rtlCol="0">
            <a:normAutofit fontScale="92500" lnSpcReduction="10000"/>
          </a:bodyPr>
          <a:lstStyle/>
          <a:p>
            <a:pPr>
              <a:lnSpc>
                <a:spcPct val="90000"/>
              </a:lnSpc>
              <a:spcAft>
                <a:spcPts val="600"/>
              </a:spcAft>
            </a:pPr>
            <a:r>
              <a:rPr lang="en-US" sz="2400" b="1" dirty="0"/>
              <a:t>Locations:</a:t>
            </a:r>
          </a:p>
          <a:p>
            <a:pPr>
              <a:lnSpc>
                <a:spcPct val="90000"/>
              </a:lnSpc>
              <a:spcAft>
                <a:spcPts val="600"/>
              </a:spcAft>
            </a:pPr>
            <a:r>
              <a:rPr lang="en-US" sz="2400" b="1" dirty="0"/>
              <a:t>Where are the air quality monitors and what is the reading?</a:t>
            </a:r>
          </a:p>
          <a:p>
            <a:pPr indent="-228600">
              <a:lnSpc>
                <a:spcPct val="90000"/>
              </a:lnSpc>
              <a:spcAft>
                <a:spcPts val="600"/>
              </a:spcAft>
              <a:buFont typeface="Arial" panose="020B0604020202020204" pitchFamily="34" charset="0"/>
              <a:buChar char="•"/>
            </a:pPr>
            <a:r>
              <a:rPr lang="en-US" sz="2400" dirty="0"/>
              <a:t>The Locations menu item will take the user to a map of U.S., displaying air quality location and air quality measurement.</a:t>
            </a:r>
          </a:p>
          <a:p>
            <a:pPr indent="-228600">
              <a:lnSpc>
                <a:spcPct val="90000"/>
              </a:lnSpc>
              <a:spcAft>
                <a:spcPts val="600"/>
              </a:spcAft>
              <a:buFont typeface="Arial" panose="020B0604020202020204" pitchFamily="34" charset="0"/>
              <a:buChar char="•"/>
            </a:pPr>
            <a:r>
              <a:rPr lang="en-US" sz="2400" dirty="0"/>
              <a:t>Note gaps in the state where there is no monitor station- resulting in skewed data.</a:t>
            </a:r>
          </a:p>
          <a:p>
            <a:pPr indent="-228600">
              <a:lnSpc>
                <a:spcPct val="90000"/>
              </a:lnSpc>
              <a:spcAft>
                <a:spcPts val="600"/>
              </a:spcAft>
              <a:buFont typeface="Arial" panose="020B0604020202020204" pitchFamily="34" charset="0"/>
              <a:buChar char="•"/>
            </a:pPr>
            <a:r>
              <a:rPr lang="en-US" sz="2400" dirty="0"/>
              <a:t>Explain that the monitoring stations are spread apart, leaving gaps in collection areas. This can skew data.</a:t>
            </a:r>
          </a:p>
        </p:txBody>
      </p:sp>
      <p:sp>
        <p:nvSpPr>
          <p:cNvPr id="9" name="Rectangle 8">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E2C81B1-1E9E-9E74-C1E2-6FB438D6DB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77582" y="958788"/>
            <a:ext cx="5130204" cy="3950564"/>
          </a:xfrm>
          <a:prstGeom prst="rect">
            <a:avLst/>
          </a:prstGeom>
        </p:spPr>
      </p:pic>
    </p:spTree>
    <p:extLst>
      <p:ext uri="{BB962C8B-B14F-4D97-AF65-F5344CB8AC3E}">
        <p14:creationId xmlns:p14="http://schemas.microsoft.com/office/powerpoint/2010/main" val="3122610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DF2F12-7FD3-9879-AF09-1413386DBF57}"/>
              </a:ext>
            </a:extLst>
          </p:cNvPr>
          <p:cNvSpPr txBox="1"/>
          <p:nvPr/>
        </p:nvSpPr>
        <p:spPr>
          <a:xfrm>
            <a:off x="649348" y="1797171"/>
            <a:ext cx="3505494" cy="3785419"/>
          </a:xfrm>
          <a:prstGeom prst="rect">
            <a:avLst/>
          </a:prstGeom>
        </p:spPr>
        <p:txBody>
          <a:bodyPr vert="horz" lIns="91440" tIns="45720" rIns="91440" bIns="45720" rtlCol="0">
            <a:normAutofit fontScale="92500" lnSpcReduction="20000"/>
          </a:bodyPr>
          <a:lstStyle/>
          <a:p>
            <a:pPr>
              <a:lnSpc>
                <a:spcPct val="90000"/>
              </a:lnSpc>
              <a:spcAft>
                <a:spcPts val="600"/>
              </a:spcAft>
            </a:pPr>
            <a:r>
              <a:rPr lang="en-US" sz="2000" b="1" dirty="0"/>
              <a:t>Respiratory Dashboard:</a:t>
            </a:r>
          </a:p>
          <a:p>
            <a:pPr>
              <a:lnSpc>
                <a:spcPct val="90000"/>
              </a:lnSpc>
              <a:spcAft>
                <a:spcPts val="600"/>
              </a:spcAft>
            </a:pPr>
            <a:r>
              <a:rPr lang="en-US" sz="2000" b="1" dirty="0"/>
              <a:t>Question: How many people die each year from respiratory issues?</a:t>
            </a:r>
          </a:p>
          <a:p>
            <a:pPr indent="-228600">
              <a:lnSpc>
                <a:spcPct val="90000"/>
              </a:lnSpc>
              <a:spcAft>
                <a:spcPts val="600"/>
              </a:spcAft>
              <a:buFont typeface="Arial" panose="020B0604020202020204" pitchFamily="34" charset="0"/>
              <a:buChar char="•"/>
            </a:pPr>
            <a:r>
              <a:rPr lang="en-US" sz="2000" dirty="0"/>
              <a:t>The Respiratory Dashboard Menu option redirects to a Plotly chart that displays the count of all respiratory deaths in a selected year within a selected state from 2020 to 2022.</a:t>
            </a:r>
          </a:p>
          <a:p>
            <a:pPr indent="-228600">
              <a:lnSpc>
                <a:spcPct val="90000"/>
              </a:lnSpc>
              <a:spcAft>
                <a:spcPts val="600"/>
              </a:spcAft>
              <a:buFont typeface="Arial" panose="020B0604020202020204" pitchFamily="34" charset="0"/>
              <a:buChar char="•"/>
            </a:pPr>
            <a:r>
              <a:rPr lang="en-US" sz="2000" dirty="0"/>
              <a:t>Example 2022 Texas respiratory Deaths: we see that deaths become lower over the year. Which is what we expected to see when looking at the AQI earlier.</a:t>
            </a:r>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77F2F5DC-016A-03FC-9ADF-AA78CC657F86}"/>
              </a:ext>
            </a:extLst>
          </p:cNvPr>
          <p:cNvPicPr>
            <a:picLocks noChangeAspect="1"/>
          </p:cNvPicPr>
          <p:nvPr/>
        </p:nvPicPr>
        <p:blipFill>
          <a:blip r:embed="rId2"/>
          <a:stretch>
            <a:fillRect/>
          </a:stretch>
        </p:blipFill>
        <p:spPr>
          <a:xfrm>
            <a:off x="5405862" y="1741964"/>
            <a:ext cx="6019331" cy="3370825"/>
          </a:xfrm>
          <a:prstGeom prst="rect">
            <a:avLst/>
          </a:prstGeom>
          <a:effectLst/>
        </p:spPr>
      </p:pic>
    </p:spTree>
    <p:extLst>
      <p:ext uri="{BB962C8B-B14F-4D97-AF65-F5344CB8AC3E}">
        <p14:creationId xmlns:p14="http://schemas.microsoft.com/office/powerpoint/2010/main" val="3895599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DF2F12-7FD3-9879-AF09-1413386DBF57}"/>
              </a:ext>
            </a:extLst>
          </p:cNvPr>
          <p:cNvSpPr txBox="1"/>
          <p:nvPr/>
        </p:nvSpPr>
        <p:spPr>
          <a:xfrm>
            <a:off x="649348" y="1694916"/>
            <a:ext cx="3505494" cy="3785419"/>
          </a:xfrm>
          <a:prstGeom prst="rect">
            <a:avLst/>
          </a:prstGeom>
        </p:spPr>
        <p:txBody>
          <a:bodyPr vert="horz" lIns="91440" tIns="45720" rIns="91440" bIns="45720" rtlCol="0">
            <a:normAutofit fontScale="77500" lnSpcReduction="20000"/>
          </a:bodyPr>
          <a:lstStyle/>
          <a:p>
            <a:pPr>
              <a:lnSpc>
                <a:spcPct val="90000"/>
              </a:lnSpc>
              <a:spcAft>
                <a:spcPts val="600"/>
              </a:spcAft>
            </a:pPr>
            <a:r>
              <a:rPr lang="en-US" sz="2000" b="1" dirty="0"/>
              <a:t>Pollution Dashboard:</a:t>
            </a:r>
          </a:p>
          <a:p>
            <a:pPr>
              <a:lnSpc>
                <a:spcPct val="90000"/>
              </a:lnSpc>
              <a:spcAft>
                <a:spcPts val="600"/>
              </a:spcAft>
            </a:pPr>
            <a:r>
              <a:rPr lang="en-US" sz="2000" b="1" dirty="0"/>
              <a:t>Question:  What is the worst air quality level a state experienced in a year and what was the total respiratory death count for that state?</a:t>
            </a:r>
          </a:p>
          <a:p>
            <a:pPr indent="-228600">
              <a:lnSpc>
                <a:spcPct val="90000"/>
              </a:lnSpc>
              <a:spcAft>
                <a:spcPts val="600"/>
              </a:spcAft>
              <a:buFont typeface="Arial" panose="020B0604020202020204" pitchFamily="34" charset="0"/>
              <a:buChar char="•"/>
            </a:pPr>
            <a:r>
              <a:rPr lang="en-US" sz="2000" dirty="0"/>
              <a:t>The Pollution Dashboard Menu option redirects to a Plotly chart that displays the health levels in air quality and respiratory death counts by making a selection for the year and state from 2020 to 2022.</a:t>
            </a:r>
          </a:p>
          <a:p>
            <a:pPr indent="-228600">
              <a:lnSpc>
                <a:spcPct val="90000"/>
              </a:lnSpc>
              <a:spcAft>
                <a:spcPts val="600"/>
              </a:spcAft>
              <a:buFont typeface="Arial" panose="020B0604020202020204" pitchFamily="34" charset="0"/>
              <a:buChar char="•"/>
            </a:pPr>
            <a:r>
              <a:rPr lang="en-US" sz="2000" dirty="0"/>
              <a:t>Example 2022 Texas-We see the worst </a:t>
            </a:r>
            <a:r>
              <a:rPr lang="en-US" sz="2000" dirty="0" err="1"/>
              <a:t>aqi</a:t>
            </a:r>
            <a:r>
              <a:rPr lang="en-US" sz="2000" dirty="0"/>
              <a:t> was Unhealthy for Sensitive Groups (6 occurrences) for the whole year (remember these are hourly results). But the total death count for the year is about 5,700- one of the highest death counts for the year! So the earlier two charts were misleading!</a:t>
            </a:r>
          </a:p>
          <a:p>
            <a:pPr>
              <a:lnSpc>
                <a:spcPct val="90000"/>
              </a:lnSpc>
              <a:spcAft>
                <a:spcPts val="600"/>
              </a:spcAft>
            </a:pPr>
            <a:endParaRPr lang="en-US" sz="2000" dirty="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8D8C2AA1-C0F1-7376-F5A8-62BC748411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3688" y="557784"/>
            <a:ext cx="6584098" cy="4506913"/>
          </a:xfrm>
          <a:prstGeom prst="rect">
            <a:avLst/>
          </a:prstGeom>
        </p:spPr>
      </p:pic>
    </p:spTree>
    <p:extLst>
      <p:ext uri="{BB962C8B-B14F-4D97-AF65-F5344CB8AC3E}">
        <p14:creationId xmlns:p14="http://schemas.microsoft.com/office/powerpoint/2010/main" val="105170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DF2F12-7FD3-9879-AF09-1413386DBF57}"/>
              </a:ext>
            </a:extLst>
          </p:cNvPr>
          <p:cNvSpPr txBox="1"/>
          <p:nvPr/>
        </p:nvSpPr>
        <p:spPr>
          <a:xfrm>
            <a:off x="484214" y="1640031"/>
            <a:ext cx="3505494" cy="3785419"/>
          </a:xfrm>
          <a:prstGeom prst="rect">
            <a:avLst/>
          </a:prstGeom>
        </p:spPr>
        <p:txBody>
          <a:bodyPr vert="horz" lIns="91440" tIns="45720" rIns="91440" bIns="45720" rtlCol="0">
            <a:normAutofit/>
          </a:bodyPr>
          <a:lstStyle/>
          <a:p>
            <a:pPr>
              <a:lnSpc>
                <a:spcPct val="90000"/>
              </a:lnSpc>
              <a:spcAft>
                <a:spcPts val="600"/>
              </a:spcAft>
            </a:pPr>
            <a:r>
              <a:rPr lang="en-US" sz="3600" b="1" dirty="0"/>
              <a:t>Process:</a:t>
            </a:r>
          </a:p>
          <a:p>
            <a:pPr>
              <a:lnSpc>
                <a:spcPct val="90000"/>
              </a:lnSpc>
              <a:spcAft>
                <a:spcPts val="600"/>
              </a:spcAft>
            </a:pPr>
            <a:endParaRPr lang="en-US" sz="2000" dirty="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B2B4C0A-BC5A-1091-7BBD-96F8C03E0EEE}"/>
              </a:ext>
            </a:extLst>
          </p:cNvPr>
          <p:cNvSpPr txBox="1"/>
          <p:nvPr/>
        </p:nvSpPr>
        <p:spPr>
          <a:xfrm>
            <a:off x="5123688" y="557784"/>
            <a:ext cx="6584098" cy="5016758"/>
          </a:xfrm>
          <a:prstGeom prst="rect">
            <a:avLst/>
          </a:prstGeom>
          <a:noFill/>
        </p:spPr>
        <p:txBody>
          <a:bodyPr wrap="square" rtlCol="0">
            <a:spAutoFit/>
          </a:bodyPr>
          <a:lstStyle/>
          <a:p>
            <a:r>
              <a:rPr lang="en-US" sz="2000" b="0" dirty="0">
                <a:effectLst/>
                <a:latin typeface="Consolas" panose="020B0609020204030204" pitchFamily="49" charset="0"/>
              </a:rPr>
              <a:t> 1- Obtained historical data on respiratory deaths in the United States for the years 2020-2022.</a:t>
            </a:r>
          </a:p>
          <a:p>
            <a:r>
              <a:rPr lang="en-US" sz="2000" b="0" dirty="0">
                <a:effectLst/>
                <a:latin typeface="Consolas" panose="020B0609020204030204" pitchFamily="49" charset="0"/>
              </a:rPr>
              <a:t> 2-  Stored historical data in a PostgreSQL Database. </a:t>
            </a:r>
          </a:p>
          <a:p>
            <a:r>
              <a:rPr lang="en-US" sz="2000" dirty="0">
                <a:latin typeface="Consolas" panose="020B0609020204030204" pitchFamily="49" charset="0"/>
              </a:rPr>
              <a:t> 3- </a:t>
            </a:r>
            <a:r>
              <a:rPr lang="en-US" sz="2000" b="0" dirty="0">
                <a:effectLst/>
                <a:latin typeface="Consolas" panose="020B0609020204030204" pitchFamily="49" charset="0"/>
              </a:rPr>
              <a:t>All cleaning, joining, and aggregation occurred within the database. (See the DDL and ERD folder for details).</a:t>
            </a:r>
          </a:p>
          <a:p>
            <a:r>
              <a:rPr lang="en-US" sz="2000" b="0" dirty="0">
                <a:effectLst/>
                <a:latin typeface="Consolas" panose="020B0609020204030204" pitchFamily="49" charset="0"/>
              </a:rPr>
              <a:t> 4- Queried the database to attempt to answer these questions.</a:t>
            </a:r>
          </a:p>
          <a:p>
            <a:r>
              <a:rPr lang="en-US" sz="2000" b="0" dirty="0">
                <a:effectLst/>
                <a:latin typeface="Consolas" panose="020B0609020204030204" pitchFamily="49" charset="0"/>
              </a:rPr>
              <a:t> 5- Extracted the data and loaded it into JavaScript files in CSV format. (Issues occurred when JSON conversion was attempted).</a:t>
            </a:r>
          </a:p>
          <a:p>
            <a:r>
              <a:rPr lang="en-US" sz="2000" b="0" dirty="0">
                <a:effectLst/>
                <a:latin typeface="Consolas" panose="020B0609020204030204" pitchFamily="49" charset="0"/>
              </a:rPr>
              <a:t>Created Interactive </a:t>
            </a:r>
            <a:r>
              <a:rPr lang="en-US" sz="2000" b="0" dirty="0" err="1">
                <a:effectLst/>
                <a:latin typeface="Consolas" panose="020B0609020204030204" pitchFamily="49" charset="0"/>
              </a:rPr>
              <a:t>Plotly</a:t>
            </a:r>
            <a:r>
              <a:rPr lang="en-US" sz="2000" b="0" dirty="0">
                <a:effectLst/>
                <a:latin typeface="Consolas" panose="020B0609020204030204" pitchFamily="49" charset="0"/>
              </a:rPr>
              <a:t> and Leaflet visualizations for end users to explore the data.</a:t>
            </a:r>
          </a:p>
        </p:txBody>
      </p:sp>
    </p:spTree>
    <p:extLst>
      <p:ext uri="{BB962C8B-B14F-4D97-AF65-F5344CB8AC3E}">
        <p14:creationId xmlns:p14="http://schemas.microsoft.com/office/powerpoint/2010/main" val="198456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DF2F12-7FD3-9879-AF09-1413386DBF57}"/>
              </a:ext>
            </a:extLst>
          </p:cNvPr>
          <p:cNvSpPr txBox="1"/>
          <p:nvPr/>
        </p:nvSpPr>
        <p:spPr>
          <a:xfrm>
            <a:off x="484214" y="1640031"/>
            <a:ext cx="3505494" cy="3785419"/>
          </a:xfrm>
          <a:prstGeom prst="rect">
            <a:avLst/>
          </a:prstGeom>
        </p:spPr>
        <p:txBody>
          <a:bodyPr vert="horz" lIns="91440" tIns="45720" rIns="91440" bIns="45720" rtlCol="0">
            <a:normAutofit/>
          </a:bodyPr>
          <a:lstStyle/>
          <a:p>
            <a:pPr>
              <a:lnSpc>
                <a:spcPct val="90000"/>
              </a:lnSpc>
              <a:spcAft>
                <a:spcPts val="600"/>
              </a:spcAft>
            </a:pPr>
            <a:r>
              <a:rPr lang="en-US" sz="3600" b="1" dirty="0"/>
              <a:t>Conclusion:</a:t>
            </a:r>
          </a:p>
          <a:p>
            <a:pPr>
              <a:lnSpc>
                <a:spcPct val="90000"/>
              </a:lnSpc>
              <a:spcAft>
                <a:spcPts val="600"/>
              </a:spcAft>
            </a:pPr>
            <a:endParaRPr lang="en-US" sz="2000" dirty="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B2B4C0A-BC5A-1091-7BBD-96F8C03E0EEE}"/>
              </a:ext>
            </a:extLst>
          </p:cNvPr>
          <p:cNvSpPr txBox="1"/>
          <p:nvPr/>
        </p:nvSpPr>
        <p:spPr>
          <a:xfrm>
            <a:off x="5123688" y="557784"/>
            <a:ext cx="6584098" cy="4093428"/>
          </a:xfrm>
          <a:prstGeom prst="rect">
            <a:avLst/>
          </a:prstGeom>
          <a:noFill/>
        </p:spPr>
        <p:txBody>
          <a:bodyPr wrap="square" rtlCol="0">
            <a:spAutoFit/>
          </a:bodyPr>
          <a:lstStyle/>
          <a:p>
            <a:r>
              <a:rPr lang="en-US" sz="2000" b="0" dirty="0">
                <a:effectLst/>
                <a:latin typeface="Consolas" panose="020B0609020204030204" pitchFamily="49" charset="0"/>
              </a:rPr>
              <a:t>Accept the null hypothesis</a:t>
            </a:r>
          </a:p>
          <a:p>
            <a:endParaRPr lang="en-US" sz="2000" dirty="0">
              <a:latin typeface="Consolas" panose="020B0609020204030204" pitchFamily="49" charset="0"/>
            </a:endParaRPr>
          </a:p>
          <a:p>
            <a:r>
              <a:rPr lang="en-US" sz="2000" b="0" dirty="0">
                <a:effectLst/>
                <a:latin typeface="Consolas" panose="020B0609020204030204" pitchFamily="49" charset="0"/>
              </a:rPr>
              <a:t>There were no discernable correlations between air quality and respiratory deaths in the US.</a:t>
            </a:r>
          </a:p>
          <a:p>
            <a:endParaRPr lang="en-US" sz="2000" dirty="0">
              <a:latin typeface="Consolas" panose="020B0609020204030204" pitchFamily="49" charset="0"/>
            </a:endParaRPr>
          </a:p>
          <a:p>
            <a:r>
              <a:rPr lang="en-US" sz="2000" b="0" dirty="0">
                <a:effectLst/>
                <a:latin typeface="Consolas" panose="020B0609020204030204" pitchFamily="49" charset="0"/>
              </a:rPr>
              <a:t>Data could have been skewed due to large areas without Air Quality monitoring stations</a:t>
            </a:r>
          </a:p>
          <a:p>
            <a:endParaRPr lang="en-US" sz="2000" dirty="0">
              <a:latin typeface="Consolas" panose="020B0609020204030204" pitchFamily="49" charset="0"/>
            </a:endParaRPr>
          </a:p>
          <a:p>
            <a:r>
              <a:rPr lang="en-US" sz="2000" b="0" dirty="0">
                <a:effectLst/>
                <a:latin typeface="Consolas" panose="020B0609020204030204" pitchFamily="49" charset="0"/>
              </a:rPr>
              <a:t>Population count could have skewed results. (an area with 1,000 population and 10 deaths versus an area with 1 million population and 10 deaths were counted the same).</a:t>
            </a:r>
          </a:p>
        </p:txBody>
      </p:sp>
    </p:spTree>
    <p:extLst>
      <p:ext uri="{BB962C8B-B14F-4D97-AF65-F5344CB8AC3E}">
        <p14:creationId xmlns:p14="http://schemas.microsoft.com/office/powerpoint/2010/main" val="566803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9DF2F12-7FD3-9879-AF09-1413386DBF57}"/>
              </a:ext>
            </a:extLst>
          </p:cNvPr>
          <p:cNvSpPr txBox="1"/>
          <p:nvPr/>
        </p:nvSpPr>
        <p:spPr>
          <a:xfrm>
            <a:off x="484214" y="1640031"/>
            <a:ext cx="3505494" cy="3785419"/>
          </a:xfrm>
          <a:prstGeom prst="rect">
            <a:avLst/>
          </a:prstGeom>
        </p:spPr>
        <p:txBody>
          <a:bodyPr vert="horz" lIns="91440" tIns="45720" rIns="91440" bIns="45720" rtlCol="0">
            <a:normAutofit/>
          </a:bodyPr>
          <a:lstStyle/>
          <a:p>
            <a:pPr>
              <a:lnSpc>
                <a:spcPct val="90000"/>
              </a:lnSpc>
              <a:spcAft>
                <a:spcPts val="600"/>
              </a:spcAft>
            </a:pPr>
            <a:r>
              <a:rPr lang="en-US" sz="3600" b="1" dirty="0"/>
              <a:t>SOURCES:</a:t>
            </a:r>
          </a:p>
          <a:p>
            <a:pPr>
              <a:lnSpc>
                <a:spcPct val="90000"/>
              </a:lnSpc>
              <a:spcAft>
                <a:spcPts val="600"/>
              </a:spcAft>
            </a:pPr>
            <a:endParaRPr lang="en-US" sz="2000" dirty="0"/>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B2B4C0A-BC5A-1091-7BBD-96F8C03E0EEE}"/>
              </a:ext>
            </a:extLst>
          </p:cNvPr>
          <p:cNvSpPr txBox="1"/>
          <p:nvPr/>
        </p:nvSpPr>
        <p:spPr>
          <a:xfrm>
            <a:off x="5882935" y="1161676"/>
            <a:ext cx="4909351" cy="4247317"/>
          </a:xfrm>
          <a:prstGeom prst="rect">
            <a:avLst/>
          </a:prstGeom>
          <a:noFill/>
        </p:spPr>
        <p:txBody>
          <a:bodyPr wrap="square" rtlCol="0">
            <a:spAutoFit/>
          </a:bodyPr>
          <a:lstStyle/>
          <a:p>
            <a:r>
              <a:rPr lang="en-US" b="0" dirty="0">
                <a:effectLst/>
                <a:latin typeface="Consolas" panose="020B0609020204030204" pitchFamily="49" charset="0"/>
              </a:rPr>
              <a:t>Data was obtained from several locations:</a:t>
            </a:r>
          </a:p>
          <a:p>
            <a:pPr marL="285750" indent="-285750">
              <a:buFont typeface="Arial" panose="020B0604020202020204" pitchFamily="34" charset="0"/>
              <a:buChar char="•"/>
            </a:pPr>
            <a:r>
              <a:rPr lang="en-US" b="0" dirty="0">
                <a:effectLst/>
                <a:latin typeface="Consolas" panose="020B0609020204030204" pitchFamily="49" charset="0"/>
              </a:rPr>
              <a:t>CDC: </a:t>
            </a:r>
            <a:r>
              <a:rPr lang="en-US" b="0" u="sng" dirty="0">
                <a:effectLst/>
                <a:latin typeface="Consolas" panose="020B0609020204030204" pitchFamily="49" charset="0"/>
                <a:hlinkClick r:id="rId2"/>
              </a:rPr>
              <a:t>https://data.cdc.gov/NCHS/Monthly-Provisional-Counts-of-Deaths-by-Select-Cau/9dzk-mvmi/data</a:t>
            </a:r>
            <a:endParaRPr lang="en-US" u="sng" dirty="0">
              <a:latin typeface="Consolas" panose="020B0609020204030204" pitchFamily="49" charset="0"/>
            </a:endParaRPr>
          </a:p>
          <a:p>
            <a:endParaRPr lang="en-US" b="0" dirty="0">
              <a:effectLst/>
              <a:latin typeface="Consolas" panose="020B0609020204030204" pitchFamily="49" charset="0"/>
            </a:endParaRPr>
          </a:p>
          <a:p>
            <a:pPr marL="285750" indent="-285750">
              <a:buFont typeface="Arial" panose="020B0604020202020204" pitchFamily="34" charset="0"/>
              <a:buChar char="•"/>
            </a:pPr>
            <a:r>
              <a:rPr lang="en-US" b="0" dirty="0" err="1">
                <a:effectLst/>
                <a:latin typeface="Consolas" panose="020B0609020204030204" pitchFamily="49" charset="0"/>
              </a:rPr>
              <a:t>OpenWeather</a:t>
            </a:r>
            <a:r>
              <a:rPr lang="en-US" b="0" dirty="0">
                <a:effectLst/>
                <a:latin typeface="Consolas" panose="020B0609020204030204" pitchFamily="49" charset="0"/>
              </a:rPr>
              <a:t>:</a:t>
            </a:r>
          </a:p>
          <a:p>
            <a:pPr marL="285750" indent="-285750">
              <a:buFont typeface="Arial" panose="020B0604020202020204" pitchFamily="34" charset="0"/>
              <a:buChar char="•"/>
            </a:pPr>
            <a:r>
              <a:rPr lang="en-US" b="0" u="sng" dirty="0">
                <a:effectLst/>
                <a:latin typeface="Consolas" panose="020B0609020204030204" pitchFamily="49" charset="0"/>
                <a:hlinkClick r:id="rId3"/>
              </a:rPr>
              <a:t>https://openweathermap.org/api/air-pollution</a:t>
            </a:r>
            <a:endParaRPr lang="en-US" b="0" u="sng" dirty="0">
              <a:effectLst/>
              <a:latin typeface="Consolas" panose="020B0609020204030204" pitchFamily="49" charset="0"/>
            </a:endParaRPr>
          </a:p>
          <a:p>
            <a:pPr marL="285750" indent="-285750">
              <a:buFont typeface="Arial" panose="020B0604020202020204" pitchFamily="34" charset="0"/>
              <a:buChar char="•"/>
            </a:pPr>
            <a:endParaRPr lang="en-US" b="0" dirty="0">
              <a:effectLst/>
              <a:latin typeface="Consolas" panose="020B0609020204030204" pitchFamily="49" charset="0"/>
            </a:endParaRPr>
          </a:p>
          <a:p>
            <a:pPr marL="285750" indent="-285750">
              <a:buFont typeface="Arial" panose="020B0604020202020204" pitchFamily="34" charset="0"/>
              <a:buChar char="•"/>
            </a:pPr>
            <a:r>
              <a:rPr lang="en-US" b="0" dirty="0">
                <a:effectLst/>
                <a:latin typeface="Consolas" panose="020B0609020204030204" pitchFamily="49" charset="0"/>
              </a:rPr>
              <a:t>EPA: </a:t>
            </a:r>
            <a:r>
              <a:rPr lang="en-US" b="0" u="sng" dirty="0">
                <a:effectLst/>
                <a:latin typeface="Consolas" panose="020B0609020204030204" pitchFamily="49" charset="0"/>
                <a:hlinkClick r:id="rId4"/>
              </a:rPr>
              <a:t>https://www.epa.gov/clean-air-act-overview/air-pollution-current-and-future-challenges</a:t>
            </a:r>
            <a:endParaRPr lang="en-US" b="0" u="sng" dirty="0">
              <a:effectLst/>
              <a:latin typeface="Consolas" panose="020B0609020204030204" pitchFamily="49" charset="0"/>
            </a:endParaRPr>
          </a:p>
          <a:p>
            <a:pPr marL="285750" indent="-285750">
              <a:buFont typeface="Arial" panose="020B0604020202020204" pitchFamily="34" charset="0"/>
              <a:buChar char="•"/>
            </a:pPr>
            <a:endParaRPr lang="en-US" b="0" dirty="0">
              <a:effectLst/>
              <a:latin typeface="Consolas" panose="020B0609020204030204" pitchFamily="49" charset="0"/>
            </a:endParaRPr>
          </a:p>
        </p:txBody>
      </p:sp>
    </p:spTree>
    <p:extLst>
      <p:ext uri="{BB962C8B-B14F-4D97-AF65-F5344CB8AC3E}">
        <p14:creationId xmlns:p14="http://schemas.microsoft.com/office/powerpoint/2010/main" val="2376183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1501</TotalTime>
  <Words>650</Words>
  <Application>Microsoft Office PowerPoint</Application>
  <PresentationFormat>Widescreen</PresentationFormat>
  <Paragraphs>45</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Consolas</vt:lpstr>
      <vt:lpstr>Office Theme</vt:lpstr>
      <vt:lpstr>Air Pollution and Respiratory Diseases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 Pollution and Respiratory Diseases</dc:title>
  <dc:creator>jess ermovick</dc:creator>
  <cp:lastModifiedBy>jess ermovick</cp:lastModifiedBy>
  <cp:revision>5</cp:revision>
  <dcterms:created xsi:type="dcterms:W3CDTF">2022-10-15T02:04:21Z</dcterms:created>
  <dcterms:modified xsi:type="dcterms:W3CDTF">2022-10-17T23:25:47Z</dcterms:modified>
</cp:coreProperties>
</file>

<file path=docProps/thumbnail.jpeg>
</file>